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11.07.2017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11.07.2017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11.07.2017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11.07.2017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11.07.2017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1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10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11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1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13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14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15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16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17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1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18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19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2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20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2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21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2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2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2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23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2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24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2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25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26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26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28.emf"/><Relationship Id="rId5" Type="http://schemas.openxmlformats.org/officeDocument/2006/relationships/package" Target="../embeddings/_________Microsoft_Word27.docx"/><Relationship Id="rId4" Type="http://schemas.openxmlformats.org/officeDocument/2006/relationships/image" Target="../media/image2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28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29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29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31.emf"/><Relationship Id="rId5" Type="http://schemas.openxmlformats.org/officeDocument/2006/relationships/package" Target="../embeddings/_________Microsoft_Word30.docx"/><Relationship Id="rId4" Type="http://schemas.openxmlformats.org/officeDocument/2006/relationships/image" Target="../media/image30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31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3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3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32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34.emf"/><Relationship Id="rId5" Type="http://schemas.openxmlformats.org/officeDocument/2006/relationships/package" Target="../embeddings/_________Microsoft_Word33.docx"/><Relationship Id="rId4" Type="http://schemas.openxmlformats.org/officeDocument/2006/relationships/image" Target="../media/image33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package" Target="../embeddings/_________Microsoft_Word34.docx"/><Relationship Id="rId7" Type="http://schemas.openxmlformats.org/officeDocument/2006/relationships/package" Target="../embeddings/_________Microsoft_Word36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36.emf"/><Relationship Id="rId5" Type="http://schemas.openxmlformats.org/officeDocument/2006/relationships/package" Target="../embeddings/_________Microsoft_Word35.docx"/><Relationship Id="rId4" Type="http://schemas.openxmlformats.org/officeDocument/2006/relationships/image" Target="../media/image3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4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5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6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7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8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9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3393"/>
            <a:ext cx="7772400" cy="36004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uk-UA" sz="2000" b="1" dirty="0"/>
              <a:t>ВИДАТКИ СІЛЬСЬКОГО БЮДЖЕТУ ЗА І ПІВРІЧЧЯ  2017 р.</a:t>
            </a:r>
            <a:endParaRPr lang="ru-RU" sz="2000" dirty="0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3850863"/>
              </p:ext>
            </p:extLst>
          </p:nvPr>
        </p:nvGraphicFramePr>
        <p:xfrm>
          <a:off x="899592" y="548680"/>
          <a:ext cx="7869640" cy="6095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Документ" r:id="rId3" imgW="6082753" imgH="4711698" progId="Word.Document.12">
                  <p:embed/>
                </p:oleObj>
              </mc:Choice>
              <mc:Fallback>
                <p:oleObj name="Документ" r:id="rId3" imgW="6082753" imgH="471169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9592" y="548680"/>
                        <a:ext cx="7869640" cy="6095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856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8139421"/>
              </p:ext>
            </p:extLst>
          </p:nvPr>
        </p:nvGraphicFramePr>
        <p:xfrm>
          <a:off x="750888" y="604838"/>
          <a:ext cx="8197850" cy="599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3" name="Документ" r:id="rId3" imgW="9563174" imgH="6989625" progId="Word.Document.12">
                  <p:embed/>
                </p:oleObj>
              </mc:Choice>
              <mc:Fallback>
                <p:oleObj name="Документ" r:id="rId3" imgW="9563174" imgH="698962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0888" y="604838"/>
                        <a:ext cx="8197850" cy="5991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544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9019"/>
            <a:ext cx="8229600" cy="835496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uk-UA" sz="3200" b="1" dirty="0" smtClean="0">
                <a:effectLst/>
              </a:rPr>
              <a:t>КФК </a:t>
            </a:r>
            <a:r>
              <a:rPr lang="uk-UA" sz="3200" b="1" dirty="0">
                <a:effectLst/>
              </a:rPr>
              <a:t>0311010 </a:t>
            </a:r>
            <a:r>
              <a:rPr lang="uk-UA" sz="3200" b="1" dirty="0" smtClean="0">
                <a:effectLst/>
              </a:rPr>
              <a:t> </a:t>
            </a:r>
            <a:r>
              <a:rPr lang="uk-UA" sz="3200" b="1" dirty="0">
                <a:effectLst/>
              </a:rPr>
              <a:t>- </a:t>
            </a:r>
            <a:r>
              <a:rPr lang="uk-UA" sz="3200" b="1" dirty="0" smtClean="0">
                <a:effectLst/>
              </a:rPr>
              <a:t>Дошкільні </a:t>
            </a:r>
            <a:r>
              <a:rPr lang="uk-UA" sz="3200" b="1" dirty="0">
                <a:effectLst/>
              </a:rPr>
              <a:t>заклади </a:t>
            </a:r>
            <a:r>
              <a:rPr lang="uk-UA" sz="3200" b="1" dirty="0" smtClean="0">
                <a:effectLst/>
              </a:rPr>
              <a:t>освіти</a:t>
            </a:r>
            <a:endParaRPr lang="ru-RU" sz="3200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079145"/>
              </p:ext>
            </p:extLst>
          </p:nvPr>
        </p:nvGraphicFramePr>
        <p:xfrm>
          <a:off x="1475656" y="764704"/>
          <a:ext cx="6956425" cy="591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5" name="Документ" r:id="rId3" imgW="6388518" imgH="5558227" progId="Word.Document.12">
                  <p:embed/>
                </p:oleObj>
              </mc:Choice>
              <mc:Fallback>
                <p:oleObj name="Документ" r:id="rId3" imgW="6388518" imgH="555822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75656" y="764704"/>
                        <a:ext cx="6956425" cy="5910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253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0360007"/>
              </p:ext>
            </p:extLst>
          </p:nvPr>
        </p:nvGraphicFramePr>
        <p:xfrm>
          <a:off x="898525" y="327025"/>
          <a:ext cx="7624763" cy="667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8" name="Документ" r:id="rId3" imgW="7117976" imgH="6181967" progId="Word.Document.12">
                  <p:embed/>
                </p:oleObj>
              </mc:Choice>
              <mc:Fallback>
                <p:oleObj name="Документ" r:id="rId3" imgW="7117976" imgH="618196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8525" y="327025"/>
                        <a:ext cx="7624763" cy="6678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956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547464"/>
          </a:xfrm>
        </p:spPr>
        <p:txBody>
          <a:bodyPr/>
          <a:lstStyle/>
          <a:p>
            <a:r>
              <a:rPr lang="uk-UA" sz="3200" b="1" dirty="0">
                <a:effectLst/>
              </a:rPr>
              <a:t>СЕРГІЇВСЬКИЙ  ДНЗ «Джерельце»</a:t>
            </a:r>
            <a:endParaRPr lang="ru-RU" sz="3200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0219265"/>
              </p:ext>
            </p:extLst>
          </p:nvPr>
        </p:nvGraphicFramePr>
        <p:xfrm>
          <a:off x="1192213" y="555625"/>
          <a:ext cx="7559675" cy="635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1" name="Документ" r:id="rId3" imgW="10317091" imgH="8621137" progId="Word.Document.12">
                  <p:embed/>
                </p:oleObj>
              </mc:Choice>
              <mc:Fallback>
                <p:oleObj name="Документ" r:id="rId3" imgW="10317091" imgH="862113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2213" y="555625"/>
                        <a:ext cx="7559675" cy="635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111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504056"/>
          </a:xfrm>
        </p:spPr>
        <p:txBody>
          <a:bodyPr/>
          <a:lstStyle/>
          <a:p>
            <a:r>
              <a:rPr lang="uk-UA" sz="4000" b="1" dirty="0">
                <a:effectLst/>
              </a:rPr>
              <a:t>Розбишівський ДНЗ </a:t>
            </a:r>
            <a:endParaRPr lang="ru-RU" sz="4000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2219834"/>
              </p:ext>
            </p:extLst>
          </p:nvPr>
        </p:nvGraphicFramePr>
        <p:xfrm>
          <a:off x="473075" y="476672"/>
          <a:ext cx="8312150" cy="69528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4" name="Документ" r:id="rId3" imgW="8619697" imgH="7396693" progId="Word.Document.12">
                  <p:embed/>
                </p:oleObj>
              </mc:Choice>
              <mc:Fallback>
                <p:oleObj name="Документ" r:id="rId3" imgW="8619697" imgH="739669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3075" y="476672"/>
                        <a:ext cx="8312150" cy="69528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616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76064"/>
          </a:xfrm>
        </p:spPr>
        <p:txBody>
          <a:bodyPr/>
          <a:lstStyle/>
          <a:p>
            <a:r>
              <a:rPr lang="uk-UA" sz="3600" b="1" dirty="0">
                <a:effectLst/>
              </a:rPr>
              <a:t>Качанівський ДНЗ </a:t>
            </a:r>
            <a:endParaRPr lang="ru-RU" sz="3600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5466095"/>
              </p:ext>
            </p:extLst>
          </p:nvPr>
        </p:nvGraphicFramePr>
        <p:xfrm>
          <a:off x="827584" y="476672"/>
          <a:ext cx="7675562" cy="612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7" name="Документ" r:id="rId3" imgW="8111091" imgH="6491497" progId="Word.Document.12">
                  <p:embed/>
                </p:oleObj>
              </mc:Choice>
              <mc:Fallback>
                <p:oleObj name="Документ" r:id="rId3" imgW="8111091" imgH="649149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7584" y="476672"/>
                        <a:ext cx="7675562" cy="6122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89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8994"/>
            <a:ext cx="9144000" cy="764704"/>
          </a:xfrm>
        </p:spPr>
        <p:txBody>
          <a:bodyPr/>
          <a:lstStyle/>
          <a:p>
            <a:pPr>
              <a:lnSpc>
                <a:spcPts val="2800"/>
              </a:lnSpc>
            </a:pPr>
            <a:r>
              <a:rPr lang="uk-UA" sz="3200" b="1" dirty="0">
                <a:effectLst/>
              </a:rPr>
              <a:t>КФК  </a:t>
            </a:r>
            <a:r>
              <a:rPr lang="uk-UA" sz="3200" b="1" dirty="0" smtClean="0">
                <a:effectLst/>
              </a:rPr>
              <a:t>0311020  - </a:t>
            </a:r>
            <a:r>
              <a:rPr lang="uk-UA" sz="3200" b="1" dirty="0">
                <a:effectLst/>
              </a:rPr>
              <a:t>Надання загальної освіти загальноосвітніми навчальними закладами </a:t>
            </a:r>
            <a:endParaRPr lang="ru-RU" sz="3200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4676836"/>
              </p:ext>
            </p:extLst>
          </p:nvPr>
        </p:nvGraphicFramePr>
        <p:xfrm>
          <a:off x="719138" y="914400"/>
          <a:ext cx="8212137" cy="581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0" name="Документ" r:id="rId3" imgW="12767324" imgH="9188729" progId="Word.Document.12">
                  <p:embed/>
                </p:oleObj>
              </mc:Choice>
              <mc:Fallback>
                <p:oleObj name="Документ" r:id="rId3" imgW="12767324" imgH="918872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9138" y="914400"/>
                        <a:ext cx="8212137" cy="5813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155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6160947"/>
              </p:ext>
            </p:extLst>
          </p:nvPr>
        </p:nvGraphicFramePr>
        <p:xfrm>
          <a:off x="833438" y="114300"/>
          <a:ext cx="7689850" cy="617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4" name="Документ" r:id="rId3" imgW="11507677" imgH="9236238" progId="Word.Document.12">
                  <p:embed/>
                </p:oleObj>
              </mc:Choice>
              <mc:Fallback>
                <p:oleObj name="Документ" r:id="rId3" imgW="11507677" imgH="923623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3438" y="114300"/>
                        <a:ext cx="7689850" cy="617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567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76064"/>
          </a:xfrm>
        </p:spPr>
        <p:txBody>
          <a:bodyPr/>
          <a:lstStyle/>
          <a:p>
            <a:r>
              <a:rPr lang="uk-UA" sz="3600" b="1" dirty="0" err="1">
                <a:effectLst/>
              </a:rPr>
              <a:t>Розбишівська</a:t>
            </a:r>
            <a:r>
              <a:rPr lang="uk-UA" sz="3600" b="1" dirty="0">
                <a:effectLst/>
              </a:rPr>
              <a:t> ЗОШ</a:t>
            </a:r>
            <a:endParaRPr lang="ru-RU" sz="3600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5268809"/>
              </p:ext>
            </p:extLst>
          </p:nvPr>
        </p:nvGraphicFramePr>
        <p:xfrm>
          <a:off x="538163" y="522288"/>
          <a:ext cx="8343900" cy="630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7" name="Документ" r:id="rId3" imgW="6774109" imgH="5104730" progId="Word.Document.12">
                  <p:embed/>
                </p:oleObj>
              </mc:Choice>
              <mc:Fallback>
                <p:oleObj name="Документ" r:id="rId3" imgW="6774109" imgH="510473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8163" y="522288"/>
                        <a:ext cx="8343900" cy="6302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174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3353191"/>
              </p:ext>
            </p:extLst>
          </p:nvPr>
        </p:nvGraphicFramePr>
        <p:xfrm>
          <a:off x="800100" y="130175"/>
          <a:ext cx="8148638" cy="649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0" name="Документ" r:id="rId3" imgW="7661833" imgH="6127619" progId="Word.Document.12">
                  <p:embed/>
                </p:oleObj>
              </mc:Choice>
              <mc:Fallback>
                <p:oleObj name="Документ" r:id="rId3" imgW="7661833" imgH="612761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00100" y="130175"/>
                        <a:ext cx="8148638" cy="6499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065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7553349"/>
              </p:ext>
            </p:extLst>
          </p:nvPr>
        </p:nvGraphicFramePr>
        <p:xfrm>
          <a:off x="719138" y="538163"/>
          <a:ext cx="7820025" cy="589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Документ" r:id="rId3" imgW="6347873" imgH="4774324" progId="Word.Document.12">
                  <p:embed/>
                </p:oleObj>
              </mc:Choice>
              <mc:Fallback>
                <p:oleObj name="Документ" r:id="rId3" imgW="6347873" imgH="477432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9138" y="538163"/>
                        <a:ext cx="7820025" cy="5895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894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32048"/>
          </a:xfrm>
        </p:spPr>
        <p:txBody>
          <a:bodyPr/>
          <a:lstStyle/>
          <a:p>
            <a:r>
              <a:rPr lang="uk-UA" sz="2800" b="1" dirty="0">
                <a:effectLst/>
              </a:rPr>
              <a:t>Качанівська </a:t>
            </a:r>
            <a:r>
              <a:rPr lang="uk-UA" sz="2800" b="1" dirty="0" smtClean="0">
                <a:effectLst/>
              </a:rPr>
              <a:t>ЗОШ</a:t>
            </a:r>
            <a:endParaRPr lang="ru-RU" sz="2800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411950"/>
              </p:ext>
            </p:extLst>
          </p:nvPr>
        </p:nvGraphicFramePr>
        <p:xfrm>
          <a:off x="327025" y="327025"/>
          <a:ext cx="8850313" cy="653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3" name="Документ" r:id="rId3" imgW="12321304" imgH="9101989" progId="Word.Document.12">
                  <p:embed/>
                </p:oleObj>
              </mc:Choice>
              <mc:Fallback>
                <p:oleObj name="Документ" r:id="rId3" imgW="12321304" imgH="910198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7025" y="327025"/>
                        <a:ext cx="8850313" cy="6530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631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32048"/>
          </a:xfrm>
        </p:spPr>
        <p:txBody>
          <a:bodyPr/>
          <a:lstStyle/>
          <a:p>
            <a:r>
              <a:rPr lang="uk-UA" sz="3200" b="1" dirty="0" err="1">
                <a:effectLst/>
              </a:rPr>
              <a:t>Сергіївська</a:t>
            </a:r>
            <a:r>
              <a:rPr lang="uk-UA" sz="3200" b="1" dirty="0">
                <a:effectLst/>
              </a:rPr>
              <a:t> ЗОШ</a:t>
            </a:r>
            <a:endParaRPr lang="ru-RU" sz="3200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5531863"/>
              </p:ext>
            </p:extLst>
          </p:nvPr>
        </p:nvGraphicFramePr>
        <p:xfrm>
          <a:off x="539552" y="340316"/>
          <a:ext cx="8148638" cy="654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5" name="Документ" r:id="rId3" imgW="10530749" imgH="8688442" progId="Word.Document.12">
                  <p:embed/>
                </p:oleObj>
              </mc:Choice>
              <mc:Fallback>
                <p:oleObj name="Документ" r:id="rId3" imgW="10530749" imgH="868844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2" y="340316"/>
                        <a:ext cx="8148638" cy="6548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245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3568807"/>
              </p:ext>
            </p:extLst>
          </p:nvPr>
        </p:nvGraphicFramePr>
        <p:xfrm>
          <a:off x="914400" y="506413"/>
          <a:ext cx="7935913" cy="608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8" name="Документ" r:id="rId3" imgW="7935200" imgH="6123300" progId="Word.Document.12">
                  <p:embed/>
                </p:oleObj>
              </mc:Choice>
              <mc:Fallback>
                <p:oleObj name="Документ" r:id="rId3" imgW="7935200" imgH="6123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506413"/>
                        <a:ext cx="7935913" cy="6089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183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0753"/>
            <a:ext cx="8229600" cy="792088"/>
          </a:xfrm>
        </p:spPr>
        <p:txBody>
          <a:bodyPr/>
          <a:lstStyle/>
          <a:p>
            <a:pPr>
              <a:lnSpc>
                <a:spcPts val="2800"/>
              </a:lnSpc>
            </a:pPr>
            <a:r>
              <a:rPr lang="uk-UA" sz="3200" b="1" dirty="0">
                <a:effectLst/>
              </a:rPr>
              <a:t>КФК  0316060  Благоустрій  міст, сіл, селищ </a:t>
            </a:r>
            <a:endParaRPr lang="ru-RU" sz="3200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9842683"/>
              </p:ext>
            </p:extLst>
          </p:nvPr>
        </p:nvGraphicFramePr>
        <p:xfrm>
          <a:off x="683568" y="692696"/>
          <a:ext cx="8310562" cy="6309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2" name="Документ" r:id="rId3" imgW="8313238" imgH="7108758" progId="Word.Document.12">
                  <p:embed/>
                </p:oleObj>
              </mc:Choice>
              <mc:Fallback>
                <p:oleObj name="Документ" r:id="rId3" imgW="8313238" imgH="710875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3568" y="692696"/>
                        <a:ext cx="8310562" cy="6309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267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835496"/>
          </a:xfrm>
        </p:spPr>
        <p:txBody>
          <a:bodyPr/>
          <a:lstStyle/>
          <a:p>
            <a:pPr>
              <a:lnSpc>
                <a:spcPts val="2800"/>
              </a:lnSpc>
            </a:pPr>
            <a:r>
              <a:rPr lang="uk-UA" sz="3200" b="1" dirty="0">
                <a:effectLst/>
              </a:rPr>
              <a:t>КФК  0313400-  Інші видатки на соціальний захист населення</a:t>
            </a:r>
            <a:endParaRPr lang="ru-RU" sz="3200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3374891"/>
              </p:ext>
            </p:extLst>
          </p:nvPr>
        </p:nvGraphicFramePr>
        <p:xfrm>
          <a:off x="1109663" y="914400"/>
          <a:ext cx="7724775" cy="555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5" name="Документ" r:id="rId3" imgW="11688603" imgH="8301169" progId="Word.Document.12">
                  <p:embed/>
                </p:oleObj>
              </mc:Choice>
              <mc:Fallback>
                <p:oleObj name="Документ" r:id="rId3" imgW="11688603" imgH="830116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09663" y="914400"/>
                        <a:ext cx="7724775" cy="5551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568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475456"/>
          </a:xfrm>
        </p:spPr>
        <p:txBody>
          <a:bodyPr/>
          <a:lstStyle/>
          <a:p>
            <a:r>
              <a:rPr lang="uk-UA" sz="3200" b="1" dirty="0">
                <a:effectLst/>
              </a:rPr>
              <a:t>КФК  0318600-  Інші видатки </a:t>
            </a:r>
            <a:endParaRPr lang="ru-RU" sz="3200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2462862"/>
              </p:ext>
            </p:extLst>
          </p:nvPr>
        </p:nvGraphicFramePr>
        <p:xfrm>
          <a:off x="898525" y="766763"/>
          <a:ext cx="8097838" cy="658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9" name="Документ" r:id="rId3" imgW="8095624" imgH="6616029" progId="Word.Document.12">
                  <p:embed/>
                </p:oleObj>
              </mc:Choice>
              <mc:Fallback>
                <p:oleObj name="Документ" r:id="rId3" imgW="8095624" imgH="661602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8525" y="766763"/>
                        <a:ext cx="8097838" cy="6581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327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32048"/>
          </a:xfrm>
        </p:spPr>
        <p:txBody>
          <a:bodyPr/>
          <a:lstStyle/>
          <a:p>
            <a:r>
              <a:rPr lang="uk-UA" sz="3200" b="1" dirty="0">
                <a:effectLst/>
              </a:rPr>
              <a:t>КФК 0318800   -     Інші </a:t>
            </a:r>
            <a:r>
              <a:rPr lang="uk-UA" sz="3200" b="1" dirty="0" smtClean="0">
                <a:effectLst/>
              </a:rPr>
              <a:t>субвенції</a:t>
            </a:r>
            <a:endParaRPr lang="ru-RU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1836724"/>
              </p:ext>
            </p:extLst>
          </p:nvPr>
        </p:nvGraphicFramePr>
        <p:xfrm>
          <a:off x="1043608" y="548681"/>
          <a:ext cx="7608888" cy="2088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8" name="Документ" r:id="rId3" imgW="7607160" imgH="2347391" progId="Word.Document.12">
                  <p:embed/>
                </p:oleObj>
              </mc:Choice>
              <mc:Fallback>
                <p:oleObj name="Документ" r:id="rId3" imgW="7607160" imgH="234739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3608" y="548681"/>
                        <a:ext cx="7608888" cy="20882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4679" y="2204864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tx2">
                    <a:lumMod val="75000"/>
                  </a:schemeClr>
                </a:solidFill>
              </a:rPr>
              <a:t>КФК 0318370  </a:t>
            </a:r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</a:rPr>
              <a:t>- Субвенція </a:t>
            </a:r>
            <a:r>
              <a:rPr lang="uk-UA" sz="2400" b="1" dirty="0">
                <a:solidFill>
                  <a:schemeClr val="tx2">
                    <a:lumMod val="75000"/>
                  </a:schemeClr>
                </a:solidFill>
              </a:rPr>
              <a:t>з місцевого </a:t>
            </a:r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</a:rPr>
              <a:t>бюджету </a:t>
            </a:r>
            <a:r>
              <a:rPr lang="uk-UA" sz="2400" b="1" dirty="0">
                <a:solidFill>
                  <a:schemeClr val="tx2">
                    <a:lumMod val="75000"/>
                  </a:schemeClr>
                </a:solidFill>
              </a:rPr>
              <a:t>державному бюджету на виконання програм соціально-економічного та культурного розвитку регіонів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0243029"/>
              </p:ext>
            </p:extLst>
          </p:nvPr>
        </p:nvGraphicFramePr>
        <p:xfrm>
          <a:off x="750888" y="3576638"/>
          <a:ext cx="7985125" cy="349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9" name="Документ" r:id="rId5" imgW="8033037" imgH="3529365" progId="Word.Document.12">
                  <p:embed/>
                </p:oleObj>
              </mc:Choice>
              <mc:Fallback>
                <p:oleObj name="Документ" r:id="rId5" imgW="8033037" imgH="352936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50888" y="3576638"/>
                        <a:ext cx="7985125" cy="3494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131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1512168"/>
          </a:xfrm>
        </p:spPr>
        <p:txBody>
          <a:bodyPr/>
          <a:lstStyle/>
          <a:p>
            <a:pPr>
              <a:lnSpc>
                <a:spcPts val="2800"/>
              </a:lnSpc>
            </a:pPr>
            <a:r>
              <a:rPr lang="uk-UA" sz="3200" b="1" dirty="0">
                <a:effectLst/>
              </a:rPr>
              <a:t>КФК 0318290 Субвенція на утримання </a:t>
            </a:r>
            <a:r>
              <a:rPr lang="uk-UA" sz="3200" b="1" dirty="0" smtClean="0">
                <a:effectLst/>
              </a:rPr>
              <a:t>об</a:t>
            </a:r>
            <a:r>
              <a:rPr lang="en-US" sz="3200" b="1" dirty="0" smtClean="0">
                <a:effectLst/>
              </a:rPr>
              <a:t>’</a:t>
            </a:r>
            <a:r>
              <a:rPr lang="uk-UA" sz="3200" b="1" dirty="0" err="1" smtClean="0">
                <a:effectLst/>
              </a:rPr>
              <a:t>єктів</a:t>
            </a:r>
            <a:r>
              <a:rPr lang="uk-UA" sz="3200" b="1" dirty="0" smtClean="0">
                <a:effectLst/>
              </a:rPr>
              <a:t> </a:t>
            </a:r>
            <a:r>
              <a:rPr lang="uk-UA" sz="3200" b="1" dirty="0">
                <a:effectLst/>
              </a:rPr>
              <a:t>спільного користування чи ліквідацію негативних наслідків діяльності </a:t>
            </a:r>
            <a:r>
              <a:rPr lang="uk-UA" sz="3200" b="1" dirty="0" smtClean="0">
                <a:effectLst/>
              </a:rPr>
              <a:t>об</a:t>
            </a:r>
            <a:r>
              <a:rPr lang="en-US" sz="3200" b="1" dirty="0" smtClean="0">
                <a:effectLst/>
              </a:rPr>
              <a:t>’</a:t>
            </a:r>
            <a:r>
              <a:rPr lang="uk-UA" sz="3200" b="1" dirty="0" err="1" smtClean="0">
                <a:effectLst/>
              </a:rPr>
              <a:t>єктів</a:t>
            </a:r>
            <a:r>
              <a:rPr lang="uk-UA" sz="3200" b="1" dirty="0" smtClean="0">
                <a:effectLst/>
              </a:rPr>
              <a:t> </a:t>
            </a:r>
            <a:r>
              <a:rPr lang="uk-UA" sz="3200" b="1" dirty="0">
                <a:effectLst/>
              </a:rPr>
              <a:t>спільного користування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7620213"/>
              </p:ext>
            </p:extLst>
          </p:nvPr>
        </p:nvGraphicFramePr>
        <p:xfrm>
          <a:off x="539552" y="1628800"/>
          <a:ext cx="8115300" cy="551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5" name="Документ" r:id="rId3" imgW="8166124" imgH="5565426" progId="Word.Document.12">
                  <p:embed/>
                </p:oleObj>
              </mc:Choice>
              <mc:Fallback>
                <p:oleObj name="Документ" r:id="rId3" imgW="8166124" imgH="556542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2" y="1628800"/>
                        <a:ext cx="8115300" cy="5519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237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907504"/>
          </a:xfrm>
        </p:spPr>
        <p:txBody>
          <a:bodyPr/>
          <a:lstStyle/>
          <a:p>
            <a:pPr>
              <a:lnSpc>
                <a:spcPts val="2800"/>
              </a:lnSpc>
            </a:pPr>
            <a:r>
              <a:rPr lang="uk-UA" sz="3200" b="1" dirty="0">
                <a:effectLst/>
              </a:rPr>
              <a:t>КФК 0318390 Медична субвенція з державного бюджету місцевим </a:t>
            </a:r>
            <a:r>
              <a:rPr lang="uk-UA" sz="3200" b="1" dirty="0" smtClean="0">
                <a:effectLst/>
              </a:rPr>
              <a:t>бюджетам</a:t>
            </a:r>
            <a:endParaRPr lang="ru-RU" sz="3200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1658142"/>
              </p:ext>
            </p:extLst>
          </p:nvPr>
        </p:nvGraphicFramePr>
        <p:xfrm>
          <a:off x="947738" y="979488"/>
          <a:ext cx="7705725" cy="2335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4" name="Документ" r:id="rId3" imgW="7252502" imgH="2211702" progId="Word.Document.12">
                  <p:embed/>
                </p:oleObj>
              </mc:Choice>
              <mc:Fallback>
                <p:oleObj name="Документ" r:id="rId3" imgW="7252502" imgH="221170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47738" y="979488"/>
                        <a:ext cx="7705725" cy="2335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51520" y="2967335"/>
            <a:ext cx="864096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600" b="1" dirty="0">
                <a:solidFill>
                  <a:schemeClr val="tx2">
                    <a:lumMod val="75000"/>
                  </a:schemeClr>
                </a:solidFill>
              </a:rPr>
              <a:t>КФК 0313035 Компенсаційні виплати на пільговий проїзд автомобільним транспортом</a:t>
            </a:r>
            <a:endParaRPr lang="ru-RU" sz="26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5448783"/>
              </p:ext>
            </p:extLst>
          </p:nvPr>
        </p:nvGraphicFramePr>
        <p:xfrm>
          <a:off x="1452563" y="4148138"/>
          <a:ext cx="6792912" cy="202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5" name="Документ" r:id="rId5" imgW="6842092" imgH="2051898" progId="Word.Document.12">
                  <p:embed/>
                </p:oleObj>
              </mc:Choice>
              <mc:Fallback>
                <p:oleObj name="Документ" r:id="rId5" imgW="6842092" imgH="205189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52563" y="4148138"/>
                        <a:ext cx="6792912" cy="2024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549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1286" y="116632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tx2">
                    <a:lumMod val="75000"/>
                  </a:schemeClr>
                </a:solidFill>
              </a:rPr>
              <a:t>КФК 0316650 Утримання та розвиток інфраструктури доріг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1468424"/>
              </p:ext>
            </p:extLst>
          </p:nvPr>
        </p:nvGraphicFramePr>
        <p:xfrm>
          <a:off x="766763" y="947738"/>
          <a:ext cx="8229600" cy="578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2" name="Документ" r:id="rId3" imgW="12795020" imgH="9110627" progId="Word.Document.12">
                  <p:embed/>
                </p:oleObj>
              </mc:Choice>
              <mc:Fallback>
                <p:oleObj name="Документ" r:id="rId3" imgW="12795020" imgH="911062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6763" y="947738"/>
                        <a:ext cx="8229600" cy="5780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221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/>
          <a:lstStyle/>
          <a:p>
            <a:r>
              <a:rPr lang="uk-UA" sz="4000" b="1" dirty="0" err="1">
                <a:effectLst/>
              </a:rPr>
              <a:t>Сергіївський</a:t>
            </a:r>
            <a:r>
              <a:rPr lang="uk-UA" sz="4000" b="1" dirty="0">
                <a:effectLst/>
              </a:rPr>
              <a:t> СБК</a:t>
            </a:r>
            <a:r>
              <a:rPr lang="uk-UA" b="1" dirty="0">
                <a:effectLst/>
              </a:rPr>
              <a:t> </a:t>
            </a:r>
            <a:endParaRPr lang="ru-RU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5542813"/>
              </p:ext>
            </p:extLst>
          </p:nvPr>
        </p:nvGraphicFramePr>
        <p:xfrm>
          <a:off x="865188" y="636588"/>
          <a:ext cx="7740650" cy="617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Документ" r:id="rId3" imgW="7742405" imgH="6206081" progId="Word.Document.12">
                  <p:embed/>
                </p:oleObj>
              </mc:Choice>
              <mc:Fallback>
                <p:oleObj name="Документ" r:id="rId3" imgW="7742405" imgH="620608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65188" y="636588"/>
                        <a:ext cx="7740650" cy="617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486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2028"/>
          </a:xfrm>
        </p:spPr>
        <p:txBody>
          <a:bodyPr/>
          <a:lstStyle/>
          <a:p>
            <a:pPr>
              <a:lnSpc>
                <a:spcPts val="2800"/>
              </a:lnSpc>
            </a:pPr>
            <a:r>
              <a:rPr lang="uk-UA" sz="3200" b="1" dirty="0">
                <a:effectLst/>
              </a:rPr>
              <a:t>КФК 0317612-  Охорона і раціональне використання земель</a:t>
            </a:r>
            <a:endParaRPr lang="ru-RU" sz="3200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5494646"/>
              </p:ext>
            </p:extLst>
          </p:nvPr>
        </p:nvGraphicFramePr>
        <p:xfrm>
          <a:off x="750888" y="766763"/>
          <a:ext cx="8001000" cy="174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6" name="Документ" r:id="rId3" imgW="7995989" imgH="1860061" progId="Word.Document.12">
                  <p:embed/>
                </p:oleObj>
              </mc:Choice>
              <mc:Fallback>
                <p:oleObj name="Документ" r:id="rId3" imgW="7995989" imgH="186006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0888" y="766763"/>
                        <a:ext cx="8001000" cy="1747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83568" y="2348880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tx2">
                    <a:lumMod val="75000"/>
                  </a:schemeClr>
                </a:solidFill>
              </a:rPr>
              <a:t>КФК 0316324 – Будівництво та придбання житла для окремих категорій населення 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0897747"/>
              </p:ext>
            </p:extLst>
          </p:nvPr>
        </p:nvGraphicFramePr>
        <p:xfrm>
          <a:off x="800100" y="3444875"/>
          <a:ext cx="8148638" cy="302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7" name="Документ" r:id="rId5" imgW="8144542" imgH="3119417" progId="Word.Document.12">
                  <p:embed/>
                </p:oleObj>
              </mc:Choice>
              <mc:Fallback>
                <p:oleObj name="Документ" r:id="rId5" imgW="8144542" imgH="311941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00100" y="3444875"/>
                        <a:ext cx="8148638" cy="3021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384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0802"/>
            <a:ext cx="8229600" cy="835496"/>
          </a:xfrm>
        </p:spPr>
        <p:txBody>
          <a:bodyPr/>
          <a:lstStyle/>
          <a:p>
            <a:pPr>
              <a:lnSpc>
                <a:spcPts val="2800"/>
              </a:lnSpc>
            </a:pPr>
            <a:r>
              <a:rPr lang="uk-UA" sz="3200" b="1" dirty="0">
                <a:effectLst/>
              </a:rPr>
              <a:t>КФК 0319110-  Охорона та раціональне використання природних ресурсів</a:t>
            </a:r>
            <a:endParaRPr lang="ru-RU" sz="3200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1960703"/>
              </p:ext>
            </p:extLst>
          </p:nvPr>
        </p:nvGraphicFramePr>
        <p:xfrm>
          <a:off x="195263" y="833438"/>
          <a:ext cx="8834437" cy="2465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6" name="Документ" r:id="rId3" imgW="7274084" imgH="2144397" progId="Word.Document.12">
                  <p:embed/>
                </p:oleObj>
              </mc:Choice>
              <mc:Fallback>
                <p:oleObj name="Документ" r:id="rId3" imgW="7274084" imgH="214439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5263" y="833438"/>
                        <a:ext cx="8834437" cy="2465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152711"/>
              </p:ext>
            </p:extLst>
          </p:nvPr>
        </p:nvGraphicFramePr>
        <p:xfrm>
          <a:off x="0" y="3212976"/>
          <a:ext cx="8785225" cy="173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7" name="Документ" r:id="rId5" imgW="8777603" imgH="1752085" progId="Word.Document.12">
                  <p:embed/>
                </p:oleObj>
              </mc:Choice>
              <mc:Fallback>
                <p:oleObj name="Документ" r:id="rId5" imgW="8777603" imgH="175208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3212976"/>
                        <a:ext cx="8785225" cy="173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2329927"/>
              </p:ext>
            </p:extLst>
          </p:nvPr>
        </p:nvGraphicFramePr>
        <p:xfrm>
          <a:off x="473075" y="4881563"/>
          <a:ext cx="8491538" cy="199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8" name="Документ" r:id="rId7" imgW="8646315" imgH="2054417" progId="Word.Document.12">
                  <p:embed/>
                </p:oleObj>
              </mc:Choice>
              <mc:Fallback>
                <p:oleObj name="Документ" r:id="rId7" imgW="8646315" imgH="205441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3075" y="4881563"/>
                        <a:ext cx="8491538" cy="1992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021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85907"/>
            <a:ext cx="55446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Розбишівський СБК 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2459671"/>
              </p:ext>
            </p:extLst>
          </p:nvPr>
        </p:nvGraphicFramePr>
        <p:xfrm>
          <a:off x="1093788" y="766763"/>
          <a:ext cx="7250112" cy="592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Документ" r:id="rId3" imgW="7298902" imgH="5973574" progId="Word.Document.12">
                  <p:embed/>
                </p:oleObj>
              </mc:Choice>
              <mc:Fallback>
                <p:oleObj name="Документ" r:id="rId3" imgW="7298902" imgH="597357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93788" y="766763"/>
                        <a:ext cx="7250112" cy="5927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974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548680"/>
          </a:xfrm>
        </p:spPr>
        <p:txBody>
          <a:bodyPr/>
          <a:lstStyle/>
          <a:p>
            <a:r>
              <a:rPr lang="uk-UA" sz="4000" b="1" dirty="0">
                <a:effectLst/>
              </a:rPr>
              <a:t>Новоселівський клуб</a:t>
            </a:r>
            <a:endParaRPr lang="ru-RU" sz="4000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8853270"/>
              </p:ext>
            </p:extLst>
          </p:nvPr>
        </p:nvGraphicFramePr>
        <p:xfrm>
          <a:off x="555625" y="1273175"/>
          <a:ext cx="8393113" cy="462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" name="Документ" r:id="rId3" imgW="6366936" imgH="3545561" progId="Word.Document.12">
                  <p:embed/>
                </p:oleObj>
              </mc:Choice>
              <mc:Fallback>
                <p:oleObj name="Документ" r:id="rId3" imgW="6366936" imgH="354556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5625" y="1273175"/>
                        <a:ext cx="8393113" cy="4621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95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548680"/>
          </a:xfrm>
        </p:spPr>
        <p:txBody>
          <a:bodyPr/>
          <a:lstStyle/>
          <a:p>
            <a:r>
              <a:rPr lang="uk-UA" sz="4000" b="1" dirty="0">
                <a:effectLst/>
              </a:rPr>
              <a:t>Качаново клуб</a:t>
            </a:r>
            <a:endParaRPr lang="ru-RU" sz="4000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2250066"/>
              </p:ext>
            </p:extLst>
          </p:nvPr>
        </p:nvGraphicFramePr>
        <p:xfrm>
          <a:off x="1103172" y="680147"/>
          <a:ext cx="7141236" cy="59280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2" name="Документ" r:id="rId3" imgW="6082753" imgH="5049302" progId="Word.Document.12">
                  <p:embed/>
                </p:oleObj>
              </mc:Choice>
              <mc:Fallback>
                <p:oleObj name="Документ" r:id="rId3" imgW="6082753" imgH="504930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03172" y="680147"/>
                        <a:ext cx="7141236" cy="59280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115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648072"/>
          </a:xfrm>
        </p:spPr>
        <p:txBody>
          <a:bodyPr/>
          <a:lstStyle/>
          <a:p>
            <a:r>
              <a:rPr lang="uk-UA" sz="4000" b="1" dirty="0" smtClean="0">
                <a:effectLst/>
              </a:rPr>
              <a:t>Вечірчино </a:t>
            </a:r>
            <a:r>
              <a:rPr lang="uk-UA" sz="4000" b="1" dirty="0">
                <a:effectLst/>
              </a:rPr>
              <a:t>клуб</a:t>
            </a:r>
            <a:endParaRPr lang="ru-RU" sz="4000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8473867"/>
              </p:ext>
            </p:extLst>
          </p:nvPr>
        </p:nvGraphicFramePr>
        <p:xfrm>
          <a:off x="898525" y="1273175"/>
          <a:ext cx="8081963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5" name="Документ" r:id="rId3" imgW="6121989" imgH="3462420" progId="Word.Document.12">
                  <p:embed/>
                </p:oleObj>
              </mc:Choice>
              <mc:Fallback>
                <p:oleObj name="Документ" r:id="rId3" imgW="6121989" imgH="346242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8525" y="1273175"/>
                        <a:ext cx="8081963" cy="45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054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497" y="0"/>
            <a:ext cx="9396536" cy="1368152"/>
          </a:xfrm>
        </p:spPr>
        <p:txBody>
          <a:bodyPr>
            <a:normAutofit fontScale="90000"/>
          </a:bodyPr>
          <a:lstStyle/>
          <a:p>
            <a:pPr>
              <a:lnSpc>
                <a:spcPts val="3000"/>
              </a:lnSpc>
            </a:pPr>
            <a:r>
              <a:rPr lang="uk-UA" sz="4000" b="1" dirty="0" smtClean="0">
                <a:effectLst/>
              </a:rPr>
              <a:t/>
            </a:r>
            <a:br>
              <a:rPr lang="uk-UA" sz="4000" b="1" dirty="0" smtClean="0">
                <a:effectLst/>
              </a:rPr>
            </a:br>
            <a:r>
              <a:rPr lang="uk-UA" sz="4000" b="1" dirty="0">
                <a:effectLst/>
              </a:rPr>
              <a:t/>
            </a:r>
            <a:br>
              <a:rPr lang="uk-UA" sz="4000" b="1" dirty="0">
                <a:effectLst/>
              </a:rPr>
            </a:br>
            <a:r>
              <a:rPr lang="uk-UA" sz="4000" b="1" dirty="0" smtClean="0">
                <a:effectLst/>
              </a:rPr>
              <a:t/>
            </a:r>
            <a:br>
              <a:rPr lang="uk-UA" sz="4000" b="1" dirty="0" smtClean="0">
                <a:effectLst/>
              </a:rPr>
            </a:br>
            <a:r>
              <a:rPr lang="uk-UA" sz="4000" b="1" dirty="0">
                <a:effectLst/>
              </a:rPr>
              <a:t/>
            </a:r>
            <a:br>
              <a:rPr lang="uk-UA" sz="4000" b="1" dirty="0">
                <a:effectLst/>
              </a:rPr>
            </a:br>
            <a:r>
              <a:rPr lang="uk-UA" sz="4000" b="1" dirty="0" smtClean="0">
                <a:effectLst/>
              </a:rPr>
              <a:t/>
            </a:r>
            <a:br>
              <a:rPr lang="uk-UA" sz="4000" b="1" dirty="0" smtClean="0">
                <a:effectLst/>
              </a:rPr>
            </a:br>
            <a:r>
              <a:rPr lang="uk-UA" sz="4000" b="1" dirty="0">
                <a:effectLst/>
              </a:rPr>
              <a:t/>
            </a:r>
            <a:br>
              <a:rPr lang="uk-UA" sz="4000" b="1" dirty="0">
                <a:effectLst/>
              </a:rPr>
            </a:br>
            <a:r>
              <a:rPr lang="uk-UA" sz="4000" b="1" dirty="0" smtClean="0">
                <a:effectLst/>
              </a:rPr>
              <a:t/>
            </a:r>
            <a:br>
              <a:rPr lang="uk-UA" sz="4000" b="1" dirty="0" smtClean="0">
                <a:effectLst/>
              </a:rPr>
            </a:br>
            <a:r>
              <a:rPr lang="uk-UA" sz="4000" b="1" dirty="0">
                <a:effectLst/>
              </a:rPr>
              <a:t/>
            </a:r>
            <a:br>
              <a:rPr lang="uk-UA" sz="4000" b="1" dirty="0">
                <a:effectLst/>
              </a:rPr>
            </a:br>
            <a:r>
              <a:rPr lang="uk-UA" sz="4000" b="1" dirty="0" smtClean="0">
                <a:effectLst/>
              </a:rPr>
              <a:t/>
            </a:r>
            <a:br>
              <a:rPr lang="uk-UA" sz="4000" b="1" dirty="0" smtClean="0">
                <a:effectLst/>
              </a:rPr>
            </a:br>
            <a:r>
              <a:rPr lang="uk-UA" sz="4000" b="1" dirty="0">
                <a:effectLst/>
              </a:rPr>
              <a:t/>
            </a:r>
            <a:br>
              <a:rPr lang="uk-UA" sz="4000" b="1" dirty="0">
                <a:effectLst/>
              </a:rPr>
            </a:br>
            <a:r>
              <a:rPr lang="uk-UA" sz="4000" b="1" dirty="0" smtClean="0">
                <a:effectLst/>
              </a:rPr>
              <a:t/>
            </a:r>
            <a:br>
              <a:rPr lang="uk-UA" sz="4000" b="1" dirty="0" smtClean="0">
                <a:effectLst/>
              </a:rPr>
            </a:br>
            <a:r>
              <a:rPr lang="uk-UA" sz="4000" b="1" dirty="0">
                <a:effectLst/>
              </a:rPr>
              <a:t/>
            </a:r>
            <a:br>
              <a:rPr lang="uk-UA" sz="4000" b="1" dirty="0">
                <a:effectLst/>
              </a:rPr>
            </a:br>
            <a:r>
              <a:rPr lang="uk-UA" sz="4000" b="1" dirty="0" smtClean="0">
                <a:effectLst/>
              </a:rPr>
              <a:t/>
            </a:r>
            <a:br>
              <a:rPr lang="uk-UA" sz="4000" b="1" dirty="0" smtClean="0">
                <a:effectLst/>
              </a:rPr>
            </a:br>
            <a:r>
              <a:rPr lang="uk-UA" sz="4000" b="1" dirty="0">
                <a:effectLst/>
              </a:rPr>
              <a:t/>
            </a:r>
            <a:br>
              <a:rPr lang="uk-UA" sz="4000" b="1" dirty="0">
                <a:effectLst/>
              </a:rPr>
            </a:br>
            <a:r>
              <a:rPr lang="uk-UA" sz="4000" b="1" dirty="0" smtClean="0">
                <a:effectLst/>
              </a:rPr>
              <a:t/>
            </a:r>
            <a:br>
              <a:rPr lang="uk-UA" sz="4000" b="1" dirty="0" smtClean="0">
                <a:effectLst/>
              </a:rPr>
            </a:br>
            <a:r>
              <a:rPr lang="uk-UA" sz="4000" b="1" dirty="0">
                <a:effectLst/>
              </a:rPr>
              <a:t/>
            </a:r>
            <a:br>
              <a:rPr lang="uk-UA" sz="4000" b="1" dirty="0">
                <a:effectLst/>
              </a:rPr>
            </a:br>
            <a:r>
              <a:rPr lang="uk-UA" sz="4000" b="1" dirty="0" smtClean="0">
                <a:effectLst/>
              </a:rPr>
              <a:t/>
            </a:r>
            <a:br>
              <a:rPr lang="uk-UA" sz="4000" b="1" dirty="0" smtClean="0">
                <a:effectLst/>
              </a:rPr>
            </a:br>
            <a:r>
              <a:rPr lang="uk-UA" sz="4000" b="1" dirty="0">
                <a:effectLst/>
              </a:rPr>
              <a:t/>
            </a:r>
            <a:br>
              <a:rPr lang="uk-UA" sz="4000" b="1" dirty="0">
                <a:effectLst/>
              </a:rPr>
            </a:br>
            <a:r>
              <a:rPr lang="uk-UA" sz="4000" b="1" dirty="0" smtClean="0">
                <a:effectLst/>
              </a:rPr>
              <a:t/>
            </a:r>
            <a:br>
              <a:rPr lang="uk-UA" sz="4000" b="1" dirty="0" smtClean="0">
                <a:effectLst/>
              </a:rPr>
            </a:br>
            <a:r>
              <a:rPr lang="uk-UA" sz="4000" b="1" dirty="0">
                <a:effectLst/>
              </a:rPr>
              <a:t/>
            </a:r>
            <a:br>
              <a:rPr lang="uk-UA" sz="4000" b="1" dirty="0">
                <a:effectLst/>
              </a:rPr>
            </a:br>
            <a:r>
              <a:rPr lang="uk-UA" sz="4000" b="1" dirty="0" smtClean="0">
                <a:effectLst/>
              </a:rPr>
              <a:t/>
            </a:r>
            <a:br>
              <a:rPr lang="uk-UA" sz="4000" b="1" dirty="0" smtClean="0">
                <a:effectLst/>
              </a:rPr>
            </a:br>
            <a:r>
              <a:rPr lang="uk-UA" sz="3100" b="1" dirty="0" smtClean="0">
                <a:effectLst/>
              </a:rPr>
              <a:t>КФК  </a:t>
            </a:r>
            <a:r>
              <a:rPr lang="uk-UA" sz="3100" b="1" dirty="0">
                <a:effectLst/>
              </a:rPr>
              <a:t>0310170 – Організаційне,інформаційно-аналітичне та матеріально-технічне забезпечення</a:t>
            </a:r>
            <a:r>
              <a:rPr lang="ru-RU" sz="3100" dirty="0">
                <a:effectLst/>
              </a:rPr>
              <a:t/>
            </a:r>
            <a:br>
              <a:rPr lang="ru-RU" sz="3100" dirty="0">
                <a:effectLst/>
              </a:rPr>
            </a:br>
            <a:endParaRPr lang="ru-RU" sz="3100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1154588"/>
              </p:ext>
            </p:extLst>
          </p:nvPr>
        </p:nvGraphicFramePr>
        <p:xfrm>
          <a:off x="1698625" y="1044575"/>
          <a:ext cx="6873875" cy="698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8" name="Документ" r:id="rId3" imgW="6588149" imgH="6691252" progId="Word.Document.12">
                  <p:embed/>
                </p:oleObj>
              </mc:Choice>
              <mc:Fallback>
                <p:oleObj name="Документ" r:id="rId3" imgW="6588149" imgH="669125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98625" y="1044575"/>
                        <a:ext cx="6873875" cy="6989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310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9055381"/>
              </p:ext>
            </p:extLst>
          </p:nvPr>
        </p:nvGraphicFramePr>
        <p:xfrm>
          <a:off x="611560" y="147638"/>
          <a:ext cx="8115300" cy="671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2" name="Документ" r:id="rId3" imgW="13321252" imgH="10577656" progId="Word.Document.12">
                  <p:embed/>
                </p:oleObj>
              </mc:Choice>
              <mc:Fallback>
                <p:oleObj name="Документ" r:id="rId3" imgW="13321252" imgH="1057765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1560" y="147638"/>
                        <a:ext cx="8115300" cy="6710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561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93</TotalTime>
  <Words>162</Words>
  <Application>Microsoft Office PowerPoint</Application>
  <PresentationFormat>Экран (4:3)</PresentationFormat>
  <Paragraphs>27</Paragraphs>
  <Slides>31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31</vt:i4>
      </vt:variant>
    </vt:vector>
  </HeadingPairs>
  <TitlesOfParts>
    <vt:vector size="34" baseType="lpstr">
      <vt:lpstr>Исполнительная</vt:lpstr>
      <vt:lpstr>Документ</vt:lpstr>
      <vt:lpstr>Документ Microsoft Word</vt:lpstr>
      <vt:lpstr>ВИДАТКИ СІЛЬСЬКОГО БЮДЖЕТУ ЗА І ПІВРІЧЧЯ  2017 р.</vt:lpstr>
      <vt:lpstr>Презентация PowerPoint</vt:lpstr>
      <vt:lpstr>Сергіївський СБК </vt:lpstr>
      <vt:lpstr>Презентация PowerPoint</vt:lpstr>
      <vt:lpstr>Новоселівський клуб</vt:lpstr>
      <vt:lpstr>Качаново клуб</vt:lpstr>
      <vt:lpstr>Вечірчино клуб</vt:lpstr>
      <vt:lpstr>                     КФК  0310170 – Організаційне,інформаційно-аналітичне та матеріально-технічне забезпечення </vt:lpstr>
      <vt:lpstr>Презентация PowerPoint</vt:lpstr>
      <vt:lpstr>Презентация PowerPoint</vt:lpstr>
      <vt:lpstr>КФК 0311010  - Дошкільні заклади освіти</vt:lpstr>
      <vt:lpstr>Презентация PowerPoint</vt:lpstr>
      <vt:lpstr>СЕРГІЇВСЬКИЙ  ДНЗ «Джерельце»</vt:lpstr>
      <vt:lpstr>Розбишівський ДНЗ </vt:lpstr>
      <vt:lpstr>Качанівський ДНЗ </vt:lpstr>
      <vt:lpstr>КФК  0311020  - Надання загальної освіти загальноосвітніми навчальними закладами </vt:lpstr>
      <vt:lpstr>Презентация PowerPoint</vt:lpstr>
      <vt:lpstr>Розбишівська ЗОШ</vt:lpstr>
      <vt:lpstr>Презентация PowerPoint</vt:lpstr>
      <vt:lpstr>Качанівська ЗОШ</vt:lpstr>
      <vt:lpstr>Сергіївська ЗОШ</vt:lpstr>
      <vt:lpstr>Презентация PowerPoint</vt:lpstr>
      <vt:lpstr>КФК  0316060  Благоустрій  міст, сіл, селищ </vt:lpstr>
      <vt:lpstr>КФК  0313400-  Інші видатки на соціальний захист населення</vt:lpstr>
      <vt:lpstr>КФК  0318600-  Інші видатки </vt:lpstr>
      <vt:lpstr>КФК 0318800   -     Інші субвенції</vt:lpstr>
      <vt:lpstr>КФК 0318290 Субвенція на утримання об’єктів спільного користування чи ліквідацію негативних наслідків діяльності об’єктів спільного користування </vt:lpstr>
      <vt:lpstr>КФК 0318390 Медична субвенція з державного бюджету місцевим бюджетам</vt:lpstr>
      <vt:lpstr>Презентация PowerPoint</vt:lpstr>
      <vt:lpstr>КФК 0317612-  Охорона і раціональне використання земель</vt:lpstr>
      <vt:lpstr>КФК 0319110-  Охорона та раціональне використання природних ресурсів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ВИДАТКИ СІЛЬСЬКОГО БЮДЖЕТУ ЗА І ПІВРІЧЧЯ  2017 р.</dc:title>
  <dc:creator>Администратор</dc:creator>
  <cp:lastModifiedBy>Admin</cp:lastModifiedBy>
  <cp:revision>31</cp:revision>
  <dcterms:created xsi:type="dcterms:W3CDTF">2017-07-11T06:48:44Z</dcterms:created>
  <dcterms:modified xsi:type="dcterms:W3CDTF">2017-07-11T08:53:14Z</dcterms:modified>
</cp:coreProperties>
</file>